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5" r:id="rId4"/>
    <p:sldId id="258" r:id="rId5"/>
    <p:sldId id="259" r:id="rId6"/>
    <p:sldId id="263" r:id="rId7"/>
    <p:sldId id="266" r:id="rId8"/>
    <p:sldId id="278" r:id="rId9"/>
    <p:sldId id="267" r:id="rId10"/>
    <p:sldId id="276" r:id="rId11"/>
    <p:sldId id="277" r:id="rId12"/>
    <p:sldId id="262" r:id="rId13"/>
    <p:sldId id="260" r:id="rId14"/>
    <p:sldId id="261" r:id="rId15"/>
    <p:sldId id="270" r:id="rId16"/>
    <p:sldId id="271" r:id="rId17"/>
    <p:sldId id="264" r:id="rId18"/>
    <p:sldId id="272" r:id="rId19"/>
    <p:sldId id="279" r:id="rId20"/>
    <p:sldId id="273" r:id="rId21"/>
    <p:sldId id="274" r:id="rId22"/>
    <p:sldId id="280" r:id="rId23"/>
    <p:sldId id="275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59"/>
    <p:restoredTop sz="94681"/>
  </p:normalViewPr>
  <p:slideViewPr>
    <p:cSldViewPr snapToGrid="0" snapToObjects="1">
      <p:cViewPr>
        <p:scale>
          <a:sx n="92" d="100"/>
          <a:sy n="92" d="100"/>
        </p:scale>
        <p:origin x="99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6A2B0-7A11-524C-8760-9471575F0573}" type="datetimeFigureOut">
              <a:rPr lang="en-US" smtClean="0"/>
              <a:t>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E9F46-7341-8044-A7A2-8C247F0E1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8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hyperlink" Target="https://www.digital.nyc/map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0219" y="1858053"/>
            <a:ext cx="9237781" cy="2098226"/>
          </a:xfrm>
        </p:spPr>
        <p:txBody>
          <a:bodyPr/>
          <a:lstStyle/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PROJECT: Benson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Jared Booth and Kaitlin </a:t>
            </a:r>
            <a:r>
              <a:rPr lang="en-US" dirty="0" err="1" smtClean="0"/>
              <a:t>Puryear</a:t>
            </a:r>
            <a:endParaRPr lang="en-US" dirty="0" smtClean="0"/>
          </a:p>
          <a:p>
            <a:r>
              <a:rPr lang="en-US" dirty="0" smtClean="0"/>
              <a:t>Booth and </a:t>
            </a:r>
            <a:r>
              <a:rPr lang="en-US" dirty="0" err="1" smtClean="0"/>
              <a:t>Puryear</a:t>
            </a:r>
            <a:r>
              <a:rPr lang="en-US" dirty="0" smtClean="0"/>
              <a:t> Data Science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 rot="16200000">
            <a:off x="-474769" y="737517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Flushing, Main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575749" y="4208683"/>
            <a:ext cx="166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Path, New WTC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0728454" y="4322593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Times </a:t>
            </a:r>
            <a:r>
              <a:rPr lang="en-US" dirty="0" err="1" smtClean="0"/>
              <a:t>Sq</a:t>
            </a:r>
            <a:r>
              <a:rPr lang="en-US" dirty="0" smtClean="0"/>
              <a:t>, 42</a:t>
            </a:r>
            <a:r>
              <a:rPr lang="en-US" baseline="30000" dirty="0" smtClean="0"/>
              <a:t>nd</a:t>
            </a:r>
            <a:r>
              <a:rPr lang="en-US" dirty="0" smtClean="0"/>
              <a:t> St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5400000">
            <a:off x="10640288" y="933895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JKSN HT, Roosevelt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3" y="-1226"/>
            <a:ext cx="5409896" cy="33005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26" y="3339"/>
            <a:ext cx="5409896" cy="3300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6" y="3562930"/>
            <a:ext cx="5471936" cy="3300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26" y="3562930"/>
            <a:ext cx="5347856" cy="33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0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294" y="1646901"/>
            <a:ext cx="8737603" cy="500905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Entries During the Month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71369" y="1987034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2,333,701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003475" y="2527362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1,211,506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34749" y="3004069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1,527,193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03475" y="3540418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1,220,127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46820" y="4076767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1,375,806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92640" y="4569682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1,165,390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43259" y="5093599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1,074,386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994072" y="5586717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1,597,627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Subway Map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212" y="1558637"/>
            <a:ext cx="6991047" cy="5181600"/>
          </a:xfr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18833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Startup locations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810" y="1587172"/>
            <a:ext cx="6020308" cy="4986810"/>
          </a:xfrm>
        </p:spPr>
      </p:pic>
      <p:sp>
        <p:nvSpPr>
          <p:cNvPr id="5" name="TextBox 4"/>
          <p:cNvSpPr txBox="1"/>
          <p:nvPr/>
        </p:nvSpPr>
        <p:spPr>
          <a:xfrm>
            <a:off x="1214438" y="2171700"/>
            <a:ext cx="4600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found this map of startups at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www.digital.nyc/map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learned that majority of the startups in NYC are located in Manhattan.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3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Census Information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204" y="1146529"/>
            <a:ext cx="4409814" cy="5711471"/>
          </a:xfrm>
        </p:spPr>
      </p:pic>
      <p:sp>
        <p:nvSpPr>
          <p:cNvPr id="6" name="TextBox 5"/>
          <p:cNvSpPr txBox="1"/>
          <p:nvPr/>
        </p:nvSpPr>
        <p:spPr>
          <a:xfrm>
            <a:off x="1122218" y="1786272"/>
            <a:ext cx="63869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This data comes from the U.S. census.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This data is organized such that each row corresponds to a different response and contains a 172 character string of numbers.</a:t>
            </a:r>
            <a:r>
              <a:rPr lang="is-IS" sz="2400" dirty="0"/>
              <a:t/>
            </a:r>
            <a:br>
              <a:rPr lang="is-IS" sz="2400" dirty="0"/>
            </a:b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Plan for the data: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Use the income data to find the wealthiest sub-boroughs in NYC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3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Raw Census Data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Example: </a:t>
            </a:r>
          </a:p>
          <a:p>
            <a:r>
              <a:rPr lang="en-US" dirty="0" smtClean="0"/>
              <a:t>Pulled relevant data.</a:t>
            </a:r>
          </a:p>
          <a:p>
            <a:pPr lvl="1"/>
            <a:r>
              <a:rPr lang="en-US" dirty="0" smtClean="0"/>
              <a:t>Borough</a:t>
            </a:r>
          </a:p>
          <a:p>
            <a:pPr lvl="1"/>
            <a:r>
              <a:rPr lang="en-US" dirty="0" smtClean="0"/>
              <a:t>Sub-Borough</a:t>
            </a:r>
          </a:p>
          <a:p>
            <a:pPr lvl="1"/>
            <a:r>
              <a:rPr lang="en-US" dirty="0" smtClean="0"/>
              <a:t>Total Income</a:t>
            </a:r>
          </a:p>
          <a:p>
            <a:r>
              <a:rPr lang="en-US" dirty="0" smtClean="0"/>
              <a:t>Luckily this data came with a key.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481" y="2387600"/>
            <a:ext cx="6781800" cy="25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26" y="4690073"/>
            <a:ext cx="8395856" cy="194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1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Census Analysis Techniques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Using the key we could pull out the information we needed and create a data frame where each row index was a different response and the columns were total income, borough and sub-borough.</a:t>
            </a:r>
          </a:p>
          <a:p>
            <a:endParaRPr lang="en-US" dirty="0" smtClean="0"/>
          </a:p>
          <a:p>
            <a:r>
              <a:rPr lang="en-US" dirty="0" smtClean="0"/>
              <a:t>Once we had the data frame ready we could group the rows by borough and then by sub-borough and obtain information about the wealth in these areas.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87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Sub-Borough Income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7" t="11929" r="32089" b="28605"/>
          <a:stretch/>
        </p:blipFill>
        <p:spPr>
          <a:xfrm>
            <a:off x="858982" y="164481"/>
            <a:ext cx="2743200" cy="651767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20" y="2452255"/>
            <a:ext cx="4324180" cy="2798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2445943"/>
            <a:ext cx="4270664" cy="28049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64727" y="2073455"/>
            <a:ext cx="598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Mean									Median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89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Sub-Borough Analysis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78" y="1672936"/>
            <a:ext cx="3846904" cy="244186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83" y="1672936"/>
            <a:ext cx="3662796" cy="2441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579" y="1672936"/>
            <a:ext cx="3808145" cy="2441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78" y="4416136"/>
            <a:ext cx="3750005" cy="24418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052" y="4416136"/>
            <a:ext cx="3808145" cy="24418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69" y="4416136"/>
            <a:ext cx="3808145" cy="24418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54701" y="1428750"/>
            <a:ext cx="51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7772" y="1428750"/>
            <a:ext cx="42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40568" y="1428750"/>
            <a:ext cx="35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54701" y="4151168"/>
            <a:ext cx="51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4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381082" y="4174320"/>
            <a:ext cx="38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5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061143" y="4174320"/>
            <a:ext cx="339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43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Sub-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B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orough Analysis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73" y="1428750"/>
            <a:ext cx="4095173" cy="261924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402" y="1404875"/>
            <a:ext cx="4095173" cy="2619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73" y="4250621"/>
            <a:ext cx="4022416" cy="2619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144" y="4250621"/>
            <a:ext cx="4095174" cy="26192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80722" y="1049111"/>
            <a:ext cx="526473" cy="37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59767" y="1108692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80722" y="4024123"/>
            <a:ext cx="52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16759" y="4021130"/>
            <a:ext cx="47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4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The Problem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7148945" cy="3581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Our company was approached by WTWY regarding their Summer Gala.</a:t>
            </a:r>
          </a:p>
          <a:p>
            <a:endParaRPr lang="en-US" sz="2400" dirty="0" smtClean="0"/>
          </a:p>
          <a:p>
            <a:r>
              <a:rPr lang="en-US" sz="2400" dirty="0" smtClean="0"/>
              <a:t>They</a:t>
            </a:r>
            <a:r>
              <a:rPr lang="en-US" sz="2400" dirty="0"/>
              <a:t> </a:t>
            </a:r>
            <a:r>
              <a:rPr lang="en-US" sz="2400" dirty="0" smtClean="0"/>
              <a:t>have had trouble in the past with attendance and would like to utilize data science to optimize the effectiveness of their street teams.</a:t>
            </a:r>
          </a:p>
        </p:txBody>
      </p:sp>
    </p:spTree>
    <p:extLst>
      <p:ext uri="{BB962C8B-B14F-4D97-AF65-F5344CB8AC3E}">
        <p14:creationId xmlns:p14="http://schemas.microsoft.com/office/powerpoint/2010/main" val="202516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Conclusions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3851564" cy="3581400"/>
          </a:xfrm>
          <a:noFill/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Our MTA data shows that the most popular stops are: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err="1" smtClean="0"/>
              <a:t>st</a:t>
            </a:r>
            <a:r>
              <a:rPr lang="en-US" dirty="0" smtClean="0"/>
              <a:t>-Union </a:t>
            </a:r>
            <a:r>
              <a:rPr lang="en-US" dirty="0" err="1" smtClean="0"/>
              <a:t>sq</a:t>
            </a:r>
            <a:endParaRPr lang="en-US" dirty="0" smtClean="0"/>
          </a:p>
          <a:p>
            <a:pPr lvl="2">
              <a:buFont typeface="Arial" charset="0"/>
              <a:buChar char="•"/>
            </a:pPr>
            <a:r>
              <a:rPr lang="en-US" dirty="0" smtClean="0"/>
              <a:t>47-50 </a:t>
            </a:r>
            <a:r>
              <a:rPr lang="en-US" dirty="0" err="1" smtClean="0"/>
              <a:t>sts</a:t>
            </a:r>
            <a:r>
              <a:rPr lang="en-US" dirty="0" smtClean="0"/>
              <a:t> Rock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59 </a:t>
            </a:r>
            <a:r>
              <a:rPr lang="en-US" dirty="0" err="1" smtClean="0"/>
              <a:t>st</a:t>
            </a:r>
            <a:r>
              <a:rPr lang="en-US" dirty="0" smtClean="0"/>
              <a:t> Columbus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Chambers </a:t>
            </a:r>
            <a:r>
              <a:rPr lang="en-US" dirty="0" err="1" smtClean="0"/>
              <a:t>st</a:t>
            </a:r>
            <a:endParaRPr lang="en-US" dirty="0" smtClean="0"/>
          </a:p>
          <a:p>
            <a:pPr lvl="2">
              <a:buFont typeface="Arial" charset="0"/>
              <a:buChar char="•"/>
            </a:pPr>
            <a:r>
              <a:rPr lang="en-US" dirty="0" smtClean="0"/>
              <a:t>WTC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Times sq-42 </a:t>
            </a:r>
            <a:r>
              <a:rPr lang="en-US" dirty="0" err="1" smtClean="0"/>
              <a:t>st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223164" y="2286000"/>
            <a:ext cx="27847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Our census data shows that the wealthiest sub boroughs are: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1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3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4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5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37418" y="22860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Our startup map shows that there is a large tech interest in Lower Manhattan.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01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Correlation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40" y="1704109"/>
            <a:ext cx="4832047" cy="35814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1701123"/>
            <a:ext cx="4327237" cy="3584386"/>
          </a:xfrm>
          <a:prstGeom prst="rect">
            <a:avLst/>
          </a:prstGeom>
        </p:spPr>
      </p:pic>
      <p:sp>
        <p:nvSpPr>
          <p:cNvPr id="8" name="Donut 7"/>
          <p:cNvSpPr/>
          <p:nvPr/>
        </p:nvSpPr>
        <p:spPr>
          <a:xfrm>
            <a:off x="3629891" y="3283527"/>
            <a:ext cx="360218" cy="346364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4890655" y="2881745"/>
            <a:ext cx="401781" cy="401782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4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Correlation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274" y="1882087"/>
            <a:ext cx="4948265" cy="409880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7" t="10000" r="29725" b="27879"/>
          <a:stretch/>
        </p:blipFill>
        <p:spPr>
          <a:xfrm>
            <a:off x="867761" y="625381"/>
            <a:ext cx="2616187" cy="5586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44" b="-691"/>
          <a:stretch/>
        </p:blipFill>
        <p:spPr>
          <a:xfrm>
            <a:off x="3788144" y="1507491"/>
            <a:ext cx="2598801" cy="44733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7761" y="225840"/>
            <a:ext cx="170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Census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15944" y="113815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MTA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90784" y="1507491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Startups</a:t>
            </a:r>
          </a:p>
        </p:txBody>
      </p:sp>
    </p:spTree>
    <p:extLst>
      <p:ext uri="{BB962C8B-B14F-4D97-AF65-F5344CB8AC3E}">
        <p14:creationId xmlns:p14="http://schemas.microsoft.com/office/powerpoint/2010/main" val="140500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Our Recommendation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3310" y="1828800"/>
            <a:ext cx="8049490" cy="4038600"/>
          </a:xfrm>
          <a:noFill/>
        </p:spPr>
        <p:txBody>
          <a:bodyPr>
            <a:normAutofit/>
          </a:bodyPr>
          <a:lstStyle/>
          <a:p>
            <a:r>
              <a:rPr lang="en-US" sz="2800" dirty="0" smtClean="0"/>
              <a:t>Street team of </a:t>
            </a:r>
            <a:r>
              <a:rPr lang="en-US" sz="2800" dirty="0" smtClean="0">
                <a:solidFill>
                  <a:schemeClr val="tx1"/>
                </a:solidFill>
              </a:rPr>
              <a:t>27</a:t>
            </a:r>
            <a:r>
              <a:rPr lang="en-US" sz="2800" dirty="0" smtClean="0"/>
              <a:t> </a:t>
            </a:r>
            <a:r>
              <a:rPr lang="en-US" sz="2800" dirty="0" smtClean="0"/>
              <a:t>people in total </a:t>
            </a:r>
            <a:endParaRPr lang="en-US" sz="2800" dirty="0"/>
          </a:p>
          <a:p>
            <a:r>
              <a:rPr lang="en-US" sz="2800" dirty="0" smtClean="0"/>
              <a:t>Deployed on weekdays </a:t>
            </a:r>
          </a:p>
          <a:p>
            <a:r>
              <a:rPr lang="en-US" sz="2800" dirty="0"/>
              <a:t>T</a:t>
            </a:r>
            <a:r>
              <a:rPr lang="en-US" sz="2800" dirty="0" smtClean="0"/>
              <a:t>o these subway stations: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14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err="1"/>
              <a:t>st</a:t>
            </a:r>
            <a:r>
              <a:rPr lang="en-US" dirty="0"/>
              <a:t>-Union </a:t>
            </a:r>
            <a:r>
              <a:rPr lang="en-US" dirty="0" err="1" smtClean="0"/>
              <a:t>sq</a:t>
            </a:r>
            <a:r>
              <a:rPr lang="en-US" dirty="0" smtClean="0"/>
              <a:t>      (3 people)     </a:t>
            </a:r>
            <a:endParaRPr lang="en-US" dirty="0"/>
          </a:p>
          <a:p>
            <a:pPr lvl="2">
              <a:buFont typeface="Arial" charset="0"/>
              <a:buChar char="•"/>
            </a:pPr>
            <a:r>
              <a:rPr lang="en-US" dirty="0"/>
              <a:t>47-50 </a:t>
            </a:r>
            <a:r>
              <a:rPr lang="en-US" dirty="0" err="1"/>
              <a:t>sts</a:t>
            </a:r>
            <a:r>
              <a:rPr lang="en-US" dirty="0"/>
              <a:t> </a:t>
            </a:r>
            <a:r>
              <a:rPr lang="en-US" dirty="0" smtClean="0"/>
              <a:t>Rock.       (4 people)</a:t>
            </a:r>
            <a:endParaRPr lang="en-US" dirty="0"/>
          </a:p>
          <a:p>
            <a:pPr lvl="2">
              <a:buFont typeface="Arial" charset="0"/>
              <a:buChar char="•"/>
            </a:pPr>
            <a:r>
              <a:rPr lang="en-US" dirty="0"/>
              <a:t>59 </a:t>
            </a:r>
            <a:r>
              <a:rPr lang="en-US" dirty="0" err="1"/>
              <a:t>st</a:t>
            </a:r>
            <a:r>
              <a:rPr lang="en-US" dirty="0"/>
              <a:t> </a:t>
            </a:r>
            <a:r>
              <a:rPr lang="en-US" dirty="0" smtClean="0"/>
              <a:t>Columbus.       (4 people)</a:t>
            </a:r>
            <a:endParaRPr lang="en-US" dirty="0"/>
          </a:p>
          <a:p>
            <a:pPr lvl="2">
              <a:buFont typeface="Arial" charset="0"/>
              <a:buChar char="•"/>
            </a:pPr>
            <a:r>
              <a:rPr lang="en-US" dirty="0"/>
              <a:t>Chambers </a:t>
            </a:r>
            <a:r>
              <a:rPr lang="en-US" dirty="0" err="1" smtClean="0"/>
              <a:t>st.</a:t>
            </a:r>
            <a:r>
              <a:rPr lang="en-US" dirty="0" smtClean="0"/>
              <a:t>            (4 people)</a:t>
            </a:r>
            <a:endParaRPr lang="en-US" dirty="0"/>
          </a:p>
          <a:p>
            <a:pPr lvl="2">
              <a:buFont typeface="Arial" charset="0"/>
              <a:buChar char="•"/>
            </a:pPr>
            <a:r>
              <a:rPr lang="en-US" dirty="0" smtClean="0"/>
              <a:t>WTC                           (5 people)</a:t>
            </a:r>
            <a:endParaRPr lang="en-US" dirty="0"/>
          </a:p>
          <a:p>
            <a:pPr lvl="2">
              <a:buFont typeface="Arial" charset="0"/>
              <a:buChar char="•"/>
            </a:pPr>
            <a:r>
              <a:rPr lang="en-US" dirty="0"/>
              <a:t>Times sq-42 </a:t>
            </a:r>
            <a:r>
              <a:rPr lang="en-US" dirty="0" err="1" smtClean="0"/>
              <a:t>st.</a:t>
            </a:r>
            <a:r>
              <a:rPr lang="en-US" dirty="0" smtClean="0"/>
              <a:t>        (5 people)</a:t>
            </a:r>
            <a:endParaRPr lang="en-US" dirty="0"/>
          </a:p>
          <a:p>
            <a:endParaRPr lang="en-US" sz="2800" dirty="0" smtClean="0"/>
          </a:p>
          <a:p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477992"/>
              </p:ext>
            </p:extLst>
          </p:nvPr>
        </p:nvGraphicFramePr>
        <p:xfrm>
          <a:off x="4003964" y="3495964"/>
          <a:ext cx="4918364" cy="259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8688"/>
                <a:gridCol w="2059676"/>
              </a:tblGrid>
              <a:tr h="370070">
                <a:tc>
                  <a:txBody>
                    <a:bodyPr/>
                    <a:lstStyle/>
                    <a:p>
                      <a:r>
                        <a:rPr lang="en-US" dirty="0" smtClean="0"/>
                        <a:t>Station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people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dirty="0" smtClean="0"/>
                        <a:t> St, Union Square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47-50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baseline="0" dirty="0" smtClean="0"/>
                        <a:t> St Rockefeller 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59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dirty="0" smtClean="0"/>
                        <a:t> St, Columbus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Chambers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World</a:t>
                      </a:r>
                      <a:r>
                        <a:rPr lang="en-US" baseline="0" dirty="0" smtClean="0"/>
                        <a:t> Trade Center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Times Square, 42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dirty="0" smtClean="0"/>
                        <a:t>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703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Questions?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35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Refocus the 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Decoding their problem</a:t>
            </a:r>
            <a:r>
              <a:rPr lang="mr-IN" sz="2400" dirty="0" smtClean="0"/>
              <a:t>…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 smtClean="0"/>
              <a:t>We are looking for places that are near:</a:t>
            </a:r>
          </a:p>
          <a:p>
            <a:pPr lvl="1"/>
            <a:r>
              <a:rPr lang="en-US" sz="2400" dirty="0" smtClean="0"/>
              <a:t>Busy subway stations</a:t>
            </a:r>
          </a:p>
          <a:p>
            <a:pPr lvl="1"/>
            <a:r>
              <a:rPr lang="en-US" sz="2400" dirty="0"/>
              <a:t>W</a:t>
            </a:r>
            <a:r>
              <a:rPr lang="en-US" sz="2400" dirty="0" smtClean="0"/>
              <a:t>ealthy populations</a:t>
            </a:r>
          </a:p>
          <a:p>
            <a:pPr lvl="1"/>
            <a:r>
              <a:rPr lang="en-US" sz="2400" dirty="0" smtClean="0"/>
              <a:t>Populations who would be interested in donating to a tech nonprofit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05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The Plan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90255"/>
            <a:ext cx="9601200" cy="473825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600" b="1" dirty="0" smtClean="0"/>
              <a:t>Obtain MTA turnstile data:</a:t>
            </a:r>
          </a:p>
          <a:p>
            <a:pPr lvl="1">
              <a:buFont typeface="Arial" charset="0"/>
              <a:buChar char="•"/>
            </a:pPr>
            <a:r>
              <a:rPr lang="en-US" sz="2600" dirty="0"/>
              <a:t>O</a:t>
            </a:r>
            <a:r>
              <a:rPr lang="en-US" sz="2600" dirty="0" smtClean="0"/>
              <a:t>btain busiest subway stations</a:t>
            </a:r>
          </a:p>
          <a:p>
            <a:pPr lvl="1">
              <a:buFont typeface="Arial" charset="0"/>
              <a:buChar char="•"/>
            </a:pPr>
            <a:endParaRPr lang="en-US" sz="2600" dirty="0" smtClean="0"/>
          </a:p>
          <a:p>
            <a:pPr marL="514350" indent="-514350">
              <a:buAutoNum type="arabicPeriod"/>
            </a:pPr>
            <a:r>
              <a:rPr lang="en-US" sz="2600" b="1" dirty="0" smtClean="0"/>
              <a:t>Obtain US census data to obtain income values:</a:t>
            </a:r>
          </a:p>
          <a:p>
            <a:pPr lvl="1">
              <a:buFont typeface="Arial" charset="0"/>
              <a:buChar char="•"/>
            </a:pPr>
            <a:r>
              <a:rPr lang="en-US" sz="2600" dirty="0" smtClean="0"/>
              <a:t>Clean census data and obtain boroughs/sub-boroughs that have high average incomes</a:t>
            </a:r>
          </a:p>
          <a:p>
            <a:pPr lvl="1">
              <a:buFont typeface="Arial" charset="0"/>
              <a:buChar char="•"/>
            </a:pPr>
            <a:endParaRPr lang="en-US" sz="2600" dirty="0" smtClean="0"/>
          </a:p>
          <a:p>
            <a:pPr marL="514350" indent="-514350">
              <a:buAutoNum type="arabicPeriod"/>
            </a:pPr>
            <a:r>
              <a:rPr lang="en-US" sz="2600" b="1" dirty="0" smtClean="0"/>
              <a:t>Obtain location data for Startups in NYC:</a:t>
            </a:r>
          </a:p>
          <a:p>
            <a:pPr lvl="1">
              <a:buFont typeface="Arial" charset="0"/>
              <a:buChar char="•"/>
            </a:pPr>
            <a:r>
              <a:rPr lang="en-US" sz="2600" dirty="0" smtClean="0"/>
              <a:t>Correlate location of NYC startups with busiest subway stations and wealthiest sub-borough</a:t>
            </a:r>
          </a:p>
        </p:txBody>
      </p:sp>
    </p:spTree>
    <p:extLst>
      <p:ext uri="{BB962C8B-B14F-4D97-AF65-F5344CB8AC3E}">
        <p14:creationId xmlns:p14="http://schemas.microsoft.com/office/powerpoint/2010/main" val="92589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144" y="53340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MTA Data Acquisition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690" y="2286000"/>
            <a:ext cx="5514109" cy="3581400"/>
          </a:xfrm>
        </p:spPr>
        <p:txBody>
          <a:bodyPr/>
          <a:lstStyle/>
          <a:p>
            <a:r>
              <a:rPr lang="en-US" dirty="0" smtClean="0"/>
              <a:t>Data acquired from the MTA website</a:t>
            </a:r>
          </a:p>
          <a:p>
            <a:r>
              <a:rPr lang="en-US" dirty="0" smtClean="0"/>
              <a:t>Data organized by week:</a:t>
            </a:r>
          </a:p>
          <a:p>
            <a:pPr lvl="1"/>
            <a:r>
              <a:rPr lang="en-US" dirty="0" smtClean="0"/>
              <a:t>We decided to use 4 weeks of data</a:t>
            </a:r>
          </a:p>
          <a:p>
            <a:pPr lvl="1"/>
            <a:r>
              <a:rPr lang="en-US" dirty="0" smtClean="0"/>
              <a:t>April 15, 2017 </a:t>
            </a:r>
            <a:r>
              <a:rPr lang="mr-IN" dirty="0" smtClean="0"/>
              <a:t>–</a:t>
            </a:r>
            <a:r>
              <a:rPr lang="en-US" dirty="0" smtClean="0"/>
              <a:t> May 12, 2017</a:t>
            </a:r>
          </a:p>
          <a:p>
            <a:pPr lvl="1"/>
            <a:r>
              <a:rPr lang="en-US" dirty="0" smtClean="0"/>
              <a:t>To </a:t>
            </a:r>
            <a:r>
              <a:rPr lang="en-US" dirty="0" err="1" smtClean="0"/>
              <a:t>preceed</a:t>
            </a:r>
            <a:r>
              <a:rPr lang="en-US" dirty="0" smtClean="0"/>
              <a:t> the Summer Gala</a:t>
            </a:r>
          </a:p>
          <a:p>
            <a:endParaRPr lang="en-US" dirty="0"/>
          </a:p>
          <a:p>
            <a:r>
              <a:rPr lang="en-US" dirty="0" smtClean="0"/>
              <a:t>Plan with the data:</a:t>
            </a:r>
          </a:p>
          <a:p>
            <a:pPr lvl="1"/>
            <a:r>
              <a:rPr lang="en-US" dirty="0" smtClean="0"/>
              <a:t>Create graphics to describe how busy each subway station is, per day.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5"/>
          <a:stretch/>
        </p:blipFill>
        <p:spPr>
          <a:xfrm>
            <a:off x="200890" y="124691"/>
            <a:ext cx="3955473" cy="656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1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Raw MTA Data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Raw data appears like this:</a:t>
            </a:r>
          </a:p>
          <a:p>
            <a:r>
              <a:rPr lang="en-US" dirty="0" smtClean="0"/>
              <a:t>The data available contains more information than we need.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567545"/>
            <a:ext cx="87249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Cleaning the MTA data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5832764" cy="3581400"/>
          </a:xfrm>
        </p:spPr>
        <p:txBody>
          <a:bodyPr/>
          <a:lstStyle/>
          <a:p>
            <a:r>
              <a:rPr lang="en-US" dirty="0" smtClean="0"/>
              <a:t>The MTA data took </a:t>
            </a:r>
            <a:r>
              <a:rPr lang="en-US" dirty="0" err="1" smtClean="0"/>
              <a:t>alot</a:t>
            </a:r>
            <a:r>
              <a:rPr lang="en-US" dirty="0" smtClean="0"/>
              <a:t> of cleaning.</a:t>
            </a:r>
          </a:p>
          <a:p>
            <a:r>
              <a:rPr lang="en-US" dirty="0" smtClean="0"/>
              <a:t>We care about:</a:t>
            </a:r>
          </a:p>
          <a:p>
            <a:pPr lvl="1"/>
            <a:r>
              <a:rPr lang="en-US" dirty="0" smtClean="0"/>
              <a:t>Station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Entries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Used Pandas to group the data into actionable </a:t>
            </a:r>
            <a:r>
              <a:rPr lang="en-US" dirty="0" err="1" smtClean="0"/>
              <a:t>dataframes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196" y="1617514"/>
            <a:ext cx="3769884" cy="458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12"/>
          <a:stretch/>
        </p:blipFill>
        <p:spPr>
          <a:xfrm>
            <a:off x="176645" y="4364181"/>
            <a:ext cx="8870373" cy="73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8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MTA Results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5680364" cy="3581400"/>
          </a:xfrm>
        </p:spPr>
        <p:txBody>
          <a:bodyPr/>
          <a:lstStyle/>
          <a:p>
            <a:r>
              <a:rPr lang="en-US" dirty="0" smtClean="0"/>
              <a:t>Located the 8 busiest subway stations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ow many people used that station during the whole month</a:t>
            </a:r>
          </a:p>
          <a:p>
            <a:endParaRPr lang="en-US" dirty="0" smtClean="0"/>
          </a:p>
          <a:p>
            <a:r>
              <a:rPr lang="en-US" dirty="0" smtClean="0"/>
              <a:t>Then did deeper analysis on each station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58"/>
          <a:stretch/>
        </p:blipFill>
        <p:spPr>
          <a:xfrm>
            <a:off x="7420269" y="1499753"/>
            <a:ext cx="3455554" cy="491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8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 rot="16200000">
            <a:off x="-852032" y="952602"/>
            <a:ext cx="226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14</a:t>
            </a:r>
            <a:r>
              <a:rPr lang="en-US" baseline="30000" smtClean="0"/>
              <a:t>th</a:t>
            </a:r>
            <a:r>
              <a:rPr lang="en-US" smtClean="0"/>
              <a:t> St, Union Square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678871" y="4488437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59</a:t>
            </a:r>
            <a:r>
              <a:rPr lang="en-US" baseline="30000" dirty="0" smtClean="0"/>
              <a:t>th</a:t>
            </a:r>
            <a:r>
              <a:rPr lang="en-US" dirty="0" smtClean="0"/>
              <a:t> St, Columbus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0704475" y="4240549"/>
            <a:ext cx="143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Chambers St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5400000">
            <a:off x="10706405" y="669711"/>
            <a:ext cx="164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47-50 </a:t>
            </a:r>
            <a:r>
              <a:rPr lang="en-US" dirty="0" err="1" smtClean="0"/>
              <a:t>sts</a:t>
            </a:r>
            <a:r>
              <a:rPr lang="en-US" dirty="0" smtClean="0"/>
              <a:t> Rock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91" y="4845"/>
            <a:ext cx="5237154" cy="3217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143" y="3335"/>
            <a:ext cx="5427131" cy="33494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35" y="3612878"/>
            <a:ext cx="5236924" cy="3232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89" y="3543604"/>
            <a:ext cx="5459808" cy="331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721</TotalTime>
  <Words>630</Words>
  <Application>Microsoft Macintosh PowerPoint</Application>
  <PresentationFormat>Widescreen</PresentationFormat>
  <Paragraphs>147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American Typewriter</vt:lpstr>
      <vt:lpstr>Arial</vt:lpstr>
      <vt:lpstr>Calibri</vt:lpstr>
      <vt:lpstr>Franklin Gothic Book</vt:lpstr>
      <vt:lpstr>Mangal</vt:lpstr>
      <vt:lpstr>Wingdings</vt:lpstr>
      <vt:lpstr>Crop</vt:lpstr>
      <vt:lpstr>PROJECT: Benson</vt:lpstr>
      <vt:lpstr>The Problem </vt:lpstr>
      <vt:lpstr>Refocus the Problem</vt:lpstr>
      <vt:lpstr>The Plan</vt:lpstr>
      <vt:lpstr>MTA Data Acquisition</vt:lpstr>
      <vt:lpstr>Raw MTA Data</vt:lpstr>
      <vt:lpstr>Cleaning the MTA data</vt:lpstr>
      <vt:lpstr>MTA Results</vt:lpstr>
      <vt:lpstr>PowerPoint Presentation</vt:lpstr>
      <vt:lpstr>PowerPoint Presentation</vt:lpstr>
      <vt:lpstr>Entries During the Month</vt:lpstr>
      <vt:lpstr>Subway Map</vt:lpstr>
      <vt:lpstr>Startup locations</vt:lpstr>
      <vt:lpstr>Census Information</vt:lpstr>
      <vt:lpstr>Raw Census Data</vt:lpstr>
      <vt:lpstr>Census Analysis Techniques</vt:lpstr>
      <vt:lpstr>Sub-Borough Income</vt:lpstr>
      <vt:lpstr>Sub-Borough Analysis</vt:lpstr>
      <vt:lpstr>Sub-Borough Analysis</vt:lpstr>
      <vt:lpstr>Conclusions</vt:lpstr>
      <vt:lpstr>Correlation</vt:lpstr>
      <vt:lpstr>Correlation</vt:lpstr>
      <vt:lpstr>Our Recommendation</vt:lpstr>
      <vt:lpstr>Questions?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Benson Project</dc:title>
  <dc:creator>Gillian Goodman</dc:creator>
  <cp:lastModifiedBy>Kaitlin Puryear</cp:lastModifiedBy>
  <cp:revision>42</cp:revision>
  <dcterms:created xsi:type="dcterms:W3CDTF">2018-01-18T23:07:15Z</dcterms:created>
  <dcterms:modified xsi:type="dcterms:W3CDTF">2018-01-19T19:27:28Z</dcterms:modified>
</cp:coreProperties>
</file>